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3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64" r:id="rId18"/>
  </p:sldIdLst>
  <p:sldSz cx="12192000" cy="6858000"/>
  <p:notesSz cx="9144000" cy="6858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9B30-5290-43D0-8200-94F20566F338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869B-B5E3-4308-92B7-C4D380FE6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32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0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7D2-F905-46E3-BDD3-0258335A3216}" type="datetime1">
              <a:rPr lang="en-US" smtClean="0"/>
              <a:pPr/>
              <a:t>5/8/2018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2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8A0-62B0-4129-95C4-7270BF844D61}" type="datetime1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0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5/8/2018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3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3861048"/>
            <a:ext cx="12192000" cy="2996953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Projekt „Piotrkowski Alarm Smogowy</a:t>
            </a:r>
            <a:br>
              <a:rPr lang="pl-PL" sz="3200" b="1" dirty="0"/>
            </a:br>
            <a:r>
              <a:rPr lang="pl-PL" sz="3200" b="1" dirty="0"/>
              <a:t>- Piotr_AS w akcji – edukacja ekologiczna </a:t>
            </a:r>
            <a:br>
              <a:rPr lang="pl-PL" sz="3200" b="1" dirty="0"/>
            </a:br>
            <a:r>
              <a:rPr lang="pl-PL" sz="3200" b="1" dirty="0"/>
              <a:t>mieszkańców Piotrkowa Trybunalskiego </a:t>
            </a:r>
            <a:br>
              <a:rPr lang="pl-PL" sz="3200" b="1" dirty="0"/>
            </a:br>
            <a:r>
              <a:rPr lang="pl-PL" sz="3200" b="1" dirty="0"/>
              <a:t>i powiatu piotrkowskiego”</a:t>
            </a:r>
            <a:endParaRPr lang="pl-PL" sz="32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45604"/>
            <a:ext cx="3610760" cy="326245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1" y="188640"/>
            <a:ext cx="7421087" cy="319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b="1" dirty="0"/>
              <a:t>Niska emisja ma </a:t>
            </a:r>
            <a:r>
              <a:rPr lang="pl-PL" b="1" dirty="0" smtClean="0"/>
              <a:t>istotny </a:t>
            </a:r>
            <a:r>
              <a:rPr lang="pl-PL" b="1" dirty="0"/>
              <a:t>wpływ </a:t>
            </a:r>
            <a:r>
              <a:rPr lang="pl-PL" b="1" dirty="0"/>
              <a:t>na jakość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powietrza</a:t>
            </a:r>
            <a:r>
              <a:rPr lang="pl-PL" b="1" dirty="0"/>
              <a:t>, </a:t>
            </a:r>
            <a:r>
              <a:rPr lang="pl-PL" b="1" dirty="0"/>
              <a:t>gdyż </a:t>
            </a:r>
            <a:r>
              <a:rPr lang="pl-PL" b="1" dirty="0"/>
              <a:t>nisko usytuowane źródło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emisji </a:t>
            </a:r>
            <a:r>
              <a:rPr lang="pl-PL" b="1" dirty="0"/>
              <a:t>często prowadzi </a:t>
            </a:r>
            <a:r>
              <a:rPr lang="pl-PL" b="1" dirty="0" smtClean="0"/>
              <a:t> </a:t>
            </a:r>
            <a:r>
              <a:rPr lang="pl-PL" b="1" dirty="0"/>
              <a:t>do powstania wysokich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stężeń </a:t>
            </a:r>
            <a:r>
              <a:rPr lang="pl-PL" b="1" dirty="0"/>
              <a:t>zanieczyszczeń </a:t>
            </a:r>
            <a:r>
              <a:rPr lang="pl-PL" b="1" dirty="0" smtClean="0"/>
              <a:t>w </a:t>
            </a:r>
            <a:r>
              <a:rPr lang="pl-PL" b="1" dirty="0"/>
              <a:t>strefie przebywania </a:t>
            </a:r>
            <a:r>
              <a:rPr lang="pl-PL" b="1" dirty="0"/>
              <a:t>ludzi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0808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dirty="0"/>
              <a:t>Społeczeństwo polskie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 </a:t>
            </a:r>
            <a:r>
              <a:rPr lang="pl-PL" dirty="0"/>
              <a:t>bardzo </a:t>
            </a:r>
            <a:r>
              <a:rPr lang="pl-PL" b="1" dirty="0"/>
              <a:t>niską świadomość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problemu </a:t>
            </a:r>
            <a:r>
              <a:rPr lang="pl-PL" dirty="0"/>
              <a:t>zanieczyszczenia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powietrza którym oddycha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– </a:t>
            </a:r>
            <a:r>
              <a:rPr lang="pl-PL" b="1" dirty="0"/>
              <a:t>aż osiemdziesiąt procent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Polaków </a:t>
            </a:r>
            <a:r>
              <a:rPr lang="pl-PL" b="1" dirty="0"/>
              <a:t>nie jest w stanie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wymienić ani jednej substancji</a:t>
            </a:r>
            <a:r>
              <a:rPr lang="pl-PL" b="1" dirty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która </a:t>
            </a:r>
            <a:r>
              <a:rPr lang="pl-PL" b="1" dirty="0"/>
              <a:t>w znaczący sposób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zanieczyszcza powietrze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6611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sz="5400" b="1" dirty="0"/>
              <a:t>Aż 65% Polaków </a:t>
            </a: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/>
              <a:t>nie </a:t>
            </a:r>
            <a:r>
              <a:rPr lang="pl-PL" sz="5400" b="1" dirty="0"/>
              <a:t>czuje się wystarczająco 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poinformowana o </a:t>
            </a:r>
            <a:r>
              <a:rPr lang="pl-PL" sz="5400" b="1" dirty="0"/>
              <a:t>aktualnej jakości </a:t>
            </a:r>
            <a:r>
              <a:rPr lang="pl-PL" sz="5400" b="1" dirty="0"/>
              <a:t>powietrza w </a:t>
            </a:r>
            <a:r>
              <a:rPr lang="pl-PL" sz="5400" b="1" dirty="0"/>
              <a:t>ich </a:t>
            </a:r>
            <a:r>
              <a:rPr lang="pl-PL" sz="5400" b="1" dirty="0"/>
              <a:t>miejscowości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4570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21603" y="7574"/>
            <a:ext cx="9144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b="1" dirty="0"/>
              <a:t>70% osób mieszkających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Polsce chciałoby </a:t>
            </a:r>
            <a:r>
              <a:rPr lang="pl-PL" b="1" dirty="0" smtClean="0"/>
              <a:t>mieć</a:t>
            </a:r>
            <a:br>
              <a:rPr lang="pl-PL" b="1" dirty="0" smtClean="0"/>
            </a:br>
            <a:r>
              <a:rPr lang="pl-PL" b="1" dirty="0" smtClean="0"/>
              <a:t> łatwy dostęp </a:t>
            </a:r>
            <a:r>
              <a:rPr lang="pl-PL" b="1" dirty="0"/>
              <a:t>do takich informacji.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800" dirty="0"/>
              <a:t>Mieszkańcy </a:t>
            </a:r>
            <a:r>
              <a:rPr lang="pl-PL" sz="2800" dirty="0"/>
              <a:t>oczekują, </a:t>
            </a:r>
            <a:r>
              <a:rPr lang="pl-PL" sz="2800" dirty="0"/>
              <a:t>że </a:t>
            </a:r>
            <a:r>
              <a:rPr lang="pl-PL" sz="2800" dirty="0"/>
              <a:t>gminy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zaangażują </a:t>
            </a:r>
            <a:r>
              <a:rPr lang="pl-PL" sz="2800" dirty="0"/>
              <a:t>się </a:t>
            </a:r>
            <a:r>
              <a:rPr lang="pl-PL" sz="2800" dirty="0"/>
              <a:t>w </a:t>
            </a:r>
            <a:r>
              <a:rPr lang="pl-PL" sz="2800" dirty="0"/>
              <a:t>rozpowszechnianie</a:t>
            </a:r>
            <a:br>
              <a:rPr lang="pl-PL" sz="2800" dirty="0"/>
            </a:br>
            <a:r>
              <a:rPr lang="pl-PL" sz="2800" dirty="0"/>
              <a:t>informacji o aktualnej </a:t>
            </a:r>
            <a:r>
              <a:rPr lang="pl-PL" sz="2800" dirty="0"/>
              <a:t>jakości </a:t>
            </a:r>
            <a:r>
              <a:rPr lang="pl-PL" sz="2800" dirty="0"/>
              <a:t>powietrza.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Informacje </a:t>
            </a:r>
            <a:r>
              <a:rPr lang="pl-PL" sz="2800" dirty="0"/>
              <a:t>te powinny być</a:t>
            </a:r>
            <a:br>
              <a:rPr lang="pl-PL" sz="2800" dirty="0"/>
            </a:br>
            <a:r>
              <a:rPr lang="pl-PL" sz="2800" dirty="0"/>
              <a:t>dostępne nie tylko w Internecie ale również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w </a:t>
            </a:r>
            <a:r>
              <a:rPr lang="pl-PL" sz="2800" dirty="0"/>
              <a:t>mediach: telewizji, radiu i prasie.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32135"/>
            <a:ext cx="2614235" cy="46406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697349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6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sz="2400" b="1" dirty="0"/>
              <a:t>Wojewódzkie i powiatowe </a:t>
            </a:r>
            <a:r>
              <a:rPr lang="pl-PL" sz="2400" b="1" dirty="0" smtClean="0"/>
              <a:t>centra </a:t>
            </a:r>
            <a:r>
              <a:rPr lang="pl-PL" sz="2400" b="1" dirty="0"/>
              <a:t>zarządzania kryzysowego,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które </a:t>
            </a:r>
            <a:r>
              <a:rPr lang="pl-PL" sz="2400" b="1" dirty="0"/>
              <a:t>zobligowane </a:t>
            </a:r>
            <a:r>
              <a:rPr lang="pl-PL" sz="2400" b="1" dirty="0"/>
              <a:t>są do </a:t>
            </a:r>
            <a:r>
              <a:rPr lang="pl-PL" sz="2400" b="1" dirty="0"/>
              <a:t>powiadamiania </a:t>
            </a:r>
            <a:r>
              <a:rPr lang="pl-PL" sz="2400" b="1" dirty="0" smtClean="0"/>
              <a:t>o </a:t>
            </a:r>
            <a:r>
              <a:rPr lang="pl-PL" sz="2400" b="1" dirty="0"/>
              <a:t>ryzyku przekroczenia lub przekroczeniu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dopuszczalnych stężeń zanieczyszczeń</a:t>
            </a:r>
            <a:r>
              <a:rPr lang="pl-PL" sz="2400" b="1" dirty="0"/>
              <a:t>, </a:t>
            </a:r>
            <a:r>
              <a:rPr lang="pl-PL" sz="2400" b="1" dirty="0" smtClean="0"/>
              <a:t>w </a:t>
            </a:r>
            <a:r>
              <a:rPr lang="pl-PL" sz="2400" b="1" dirty="0"/>
              <a:t>większości przypadków nie traktują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zanieczyszczenia </a:t>
            </a:r>
            <a:r>
              <a:rPr lang="pl-PL" sz="2400" b="1" dirty="0" smtClean="0"/>
              <a:t>powietrza jako </a:t>
            </a:r>
            <a:r>
              <a:rPr lang="pl-PL" sz="2400" b="1" dirty="0"/>
              <a:t>poważnego zagrożenia.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Informacje </a:t>
            </a:r>
            <a:r>
              <a:rPr lang="pl-PL" sz="2400" dirty="0"/>
              <a:t>o wysokim zanieczyszczeniu </a:t>
            </a:r>
            <a:r>
              <a:rPr lang="pl-PL" sz="2400" dirty="0" smtClean="0"/>
              <a:t>powietrza </a:t>
            </a:r>
            <a:r>
              <a:rPr lang="pl-PL" sz="2400" dirty="0"/>
              <a:t>często </a:t>
            </a:r>
            <a:r>
              <a:rPr lang="pl-PL" sz="2400" dirty="0"/>
              <a:t>nie docierają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tam </a:t>
            </a:r>
            <a:r>
              <a:rPr lang="pl-PL" sz="2400" dirty="0"/>
              <a:t>gdzie powinny, </a:t>
            </a:r>
            <a:r>
              <a:rPr lang="pl-PL" sz="2400" dirty="0" smtClean="0"/>
              <a:t>a </a:t>
            </a:r>
            <a:r>
              <a:rPr lang="pl-PL" sz="2400" dirty="0"/>
              <a:t>więc do przedszkoli, szkół, mediów </a:t>
            </a:r>
            <a:r>
              <a:rPr lang="pl-PL" sz="2400" dirty="0"/>
              <a:t>czy szpitali.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5400" b="1" dirty="0"/>
              <a:t>Status </a:t>
            </a:r>
            <a:r>
              <a:rPr lang="pl-PL" sz="5400" b="1" dirty="0"/>
              <a:t>informacji o zanieczyszczeniu </a:t>
            </a: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/>
              <a:t>powietrza w </a:t>
            </a:r>
            <a:r>
              <a:rPr lang="pl-PL" sz="5400" b="1" dirty="0"/>
              <a:t>systemie zarządzania </a:t>
            </a:r>
            <a:r>
              <a:rPr lang="pl-PL" sz="5400" b="1" dirty="0"/>
              <a:t>kryzysowego </a:t>
            </a:r>
            <a:r>
              <a:rPr lang="pl-PL" sz="5400" b="1" dirty="0" smtClean="0"/>
              <a:t>wciąż </a:t>
            </a:r>
            <a:r>
              <a:rPr lang="pl-PL" sz="5400" b="1" dirty="0"/>
              <a:t>pozostaje </a:t>
            </a:r>
            <a:r>
              <a:rPr lang="pl-PL" sz="5400" b="1" dirty="0"/>
              <a:t>niski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220774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/>
          </p:nvPr>
        </p:nvGraphicFramePr>
        <p:xfrm>
          <a:off x="1981200" y="1295400"/>
          <a:ext cx="8229600" cy="526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4" imgW="5761150" imgH="3685092" progId="Word.Document.12">
                  <p:embed/>
                </p:oleObj>
              </mc:Choice>
              <mc:Fallback>
                <p:oleObj name="Dokument" r:id="rId4" imgW="5761150" imgH="3685092" progId="Word.Document.12">
                  <p:embed/>
                  <p:pic>
                    <p:nvPicPr>
                      <p:cNvPr id="13" name="Obiek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295400"/>
                        <a:ext cx="8229600" cy="526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190963"/>
            <a:ext cx="11611950" cy="63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5205"/>
            <a:ext cx="12192000" cy="1325563"/>
          </a:xfrm>
        </p:spPr>
        <p:txBody>
          <a:bodyPr/>
          <a:lstStyle/>
          <a:p>
            <a:pPr algn="ctr"/>
            <a:r>
              <a:rPr lang="pl-PL" b="1" dirty="0" smtClean="0"/>
              <a:t>Dziękujemy za uwagę</a:t>
            </a:r>
            <a:endParaRPr lang="pl-PL" b="1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196752"/>
            <a:ext cx="9591675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12192000" cy="5085184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/>
              <a:t>Czym jest </a:t>
            </a:r>
          </a:p>
          <a:p>
            <a:pPr algn="ctr"/>
            <a:r>
              <a:rPr lang="pl-PL" sz="7200" b="1" dirty="0" smtClean="0"/>
              <a:t>zanieczyszczenie </a:t>
            </a:r>
          </a:p>
          <a:p>
            <a:pPr algn="ctr"/>
            <a:r>
              <a:rPr lang="pl-PL" sz="7200" b="1" dirty="0" smtClean="0"/>
              <a:t>powietrza?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824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sz="5400" b="1" dirty="0"/>
              <a:t>„Zanieczyszczenie powietrza” </a:t>
            </a: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>to </a:t>
            </a:r>
            <a:r>
              <a:rPr lang="pl-PL" dirty="0"/>
              <a:t>termin ogólny, </a:t>
            </a:r>
            <a:r>
              <a:rPr lang="pl-PL" dirty="0" smtClean="0"/>
              <a:t>warto </a:t>
            </a:r>
            <a:r>
              <a:rPr lang="pl-PL" dirty="0"/>
              <a:t>więc sprecyzować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jakimi zanieczyszczeniami </a:t>
            </a:r>
            <a:r>
              <a:rPr lang="pl-PL" dirty="0" smtClean="0"/>
              <a:t>mamy </a:t>
            </a:r>
            <a:r>
              <a:rPr lang="pl-PL" dirty="0"/>
              <a:t>w Polsce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największy problem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17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49080"/>
          </a:xfrm>
        </p:spPr>
        <p:txBody>
          <a:bodyPr anchor="ctr">
            <a:noAutofit/>
          </a:bodyPr>
          <a:lstStyle/>
          <a:p>
            <a:pPr algn="ctr"/>
            <a:r>
              <a:rPr lang="pl-PL" b="1" u="sng" dirty="0"/>
              <a:t>Pył </a:t>
            </a:r>
            <a:r>
              <a:rPr lang="pl-PL" b="1" u="sng" dirty="0" smtClean="0"/>
              <a:t>zawieszony</a:t>
            </a:r>
            <a:r>
              <a:rPr lang="pl-PL" sz="2400" u="sng" dirty="0"/>
              <a:t/>
            </a:r>
            <a:br>
              <a:rPr lang="pl-PL" sz="2400" u="sng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200" dirty="0"/>
              <a:t>(ziarna większe – PM10 oraz ziarna mniejsze PM2,5),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>benzo[a]</a:t>
            </a:r>
            <a:r>
              <a:rPr lang="pl-PL" sz="2200" b="1" dirty="0" err="1"/>
              <a:t>piren</a:t>
            </a:r>
            <a:r>
              <a:rPr lang="pl-PL" sz="2200" dirty="0"/>
              <a:t> </a:t>
            </a:r>
            <a:r>
              <a:rPr lang="pl-PL" sz="2200" dirty="0"/>
              <a:t>– </a:t>
            </a:r>
            <a:r>
              <a:rPr lang="pl-PL" sz="2200" dirty="0"/>
              <a:t>substancja rakotwórcza </a:t>
            </a:r>
            <a:r>
              <a:rPr lang="pl-PL" sz="2200" dirty="0"/>
              <a:t>i mutagenna </a:t>
            </a:r>
            <a:r>
              <a:rPr lang="pl-PL" sz="2200" dirty="0" smtClean="0"/>
              <a:t>oraz </a:t>
            </a:r>
            <a:r>
              <a:rPr lang="pl-PL" sz="2200" dirty="0"/>
              <a:t>dwutlenek azotu. O ile stężenia pyłu </a:t>
            </a:r>
            <a:r>
              <a:rPr lang="pl-PL" sz="2200" dirty="0" smtClean="0"/>
              <a:t>zawieszonego i </a:t>
            </a:r>
            <a:r>
              <a:rPr lang="pl-PL" sz="2200" dirty="0"/>
              <a:t>benzo[a]</a:t>
            </a:r>
            <a:r>
              <a:rPr lang="pl-PL" sz="2200" dirty="0" err="1"/>
              <a:t>pirenu</a:t>
            </a:r>
            <a:r>
              <a:rPr lang="pl-PL" sz="2200" dirty="0"/>
              <a:t> przekraczają normy na terenie całego </a:t>
            </a:r>
            <a:r>
              <a:rPr lang="pl-PL" sz="2200" dirty="0" smtClean="0"/>
              <a:t>kraju</a:t>
            </a:r>
            <a:r>
              <a:rPr lang="pl-PL" sz="2200" dirty="0"/>
              <a:t>, </a:t>
            </a:r>
            <a:r>
              <a:rPr lang="pl-PL" sz="2200" dirty="0"/>
              <a:t>w </a:t>
            </a:r>
            <a:r>
              <a:rPr lang="pl-PL" sz="2200" dirty="0"/>
              <a:t>dużych </a:t>
            </a:r>
            <a:r>
              <a:rPr lang="pl-PL" sz="2200" dirty="0"/>
              <a:t>miastach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ale </a:t>
            </a:r>
            <a:r>
              <a:rPr lang="pl-PL" sz="2200" dirty="0"/>
              <a:t>też i mniejszych miasteczkach</a:t>
            </a:r>
            <a:r>
              <a:rPr lang="pl-PL" sz="2200" dirty="0" smtClean="0"/>
              <a:t>,  </a:t>
            </a:r>
            <a:r>
              <a:rPr lang="pl-PL" sz="2200" dirty="0"/>
              <a:t>z dwutlenkiem azotu problem występuje jedynie</a:t>
            </a:r>
            <a:br>
              <a:rPr lang="pl-PL" sz="2200" dirty="0"/>
            </a:br>
            <a:r>
              <a:rPr lang="pl-PL" sz="2200" dirty="0"/>
              <a:t>w największych miejscowościach, </a:t>
            </a:r>
            <a:r>
              <a:rPr lang="pl-PL" sz="2200" dirty="0"/>
              <a:t>przy </a:t>
            </a:r>
            <a:r>
              <a:rPr lang="pl-PL" sz="2200" dirty="0"/>
              <a:t>ruchliwych </a:t>
            </a:r>
            <a:r>
              <a:rPr lang="pl-PL" sz="2200" dirty="0" smtClean="0"/>
              <a:t>arteriach </a:t>
            </a:r>
            <a:r>
              <a:rPr lang="pl-PL" sz="2200" dirty="0"/>
              <a:t>komunikacyjnych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(</a:t>
            </a:r>
            <a:r>
              <a:rPr lang="pl-PL" sz="2200" dirty="0"/>
              <a:t>w 2014 r. były to: Kraków, </a:t>
            </a:r>
            <a:r>
              <a:rPr lang="pl-PL" sz="2200" dirty="0" smtClean="0"/>
              <a:t>Wrocław</a:t>
            </a:r>
            <a:r>
              <a:rPr lang="pl-PL" sz="2200" dirty="0"/>
              <a:t>, Katowice oraz Warszawa).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>Wynika </a:t>
            </a:r>
            <a:r>
              <a:rPr lang="pl-PL" sz="2200" b="1" dirty="0"/>
              <a:t>to z faktu</a:t>
            </a:r>
            <a:r>
              <a:rPr lang="pl-PL" sz="2200" b="1" dirty="0"/>
              <a:t>, że </a:t>
            </a:r>
            <a:r>
              <a:rPr lang="pl-PL" sz="2200" b="1" dirty="0"/>
              <a:t>dominującym źródłem </a:t>
            </a:r>
            <a:r>
              <a:rPr lang="pl-PL" sz="2200" b="1" dirty="0" smtClean="0"/>
              <a:t>pyłów </a:t>
            </a:r>
            <a:r>
              <a:rPr lang="pl-PL" sz="2200" b="1" dirty="0"/>
              <a:t>i benzo[a]</a:t>
            </a:r>
            <a:r>
              <a:rPr lang="pl-PL" sz="2200" b="1" dirty="0" err="1"/>
              <a:t>pirenu</a:t>
            </a:r>
            <a:r>
              <a:rPr lang="pl-PL" sz="2200" b="1" dirty="0"/>
              <a:t> są domowe piece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i </a:t>
            </a:r>
            <a:r>
              <a:rPr lang="pl-PL" sz="2200" b="1" dirty="0"/>
              <a:t>kotły </a:t>
            </a:r>
            <a:r>
              <a:rPr lang="pl-PL" sz="2200" b="1" dirty="0" smtClean="0"/>
              <a:t>na </a:t>
            </a:r>
            <a:r>
              <a:rPr lang="pl-PL" sz="2200" b="1" dirty="0"/>
              <a:t>węgiel i </a:t>
            </a:r>
            <a:r>
              <a:rPr lang="pl-PL" sz="2200" b="1" dirty="0"/>
              <a:t>drewno, a dwutlenku azotu – </a:t>
            </a:r>
            <a:r>
              <a:rPr lang="pl-PL" sz="2200" b="1" dirty="0"/>
              <a:t>samochody</a:t>
            </a:r>
            <a:endParaRPr lang="pl-PL" sz="2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113496"/>
            <a:ext cx="4912420" cy="26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49080"/>
          </a:xfrm>
        </p:spPr>
        <p:txBody>
          <a:bodyPr anchor="ctr">
            <a:noAutofit/>
          </a:bodyPr>
          <a:lstStyle/>
          <a:p>
            <a:pPr algn="ctr"/>
            <a:r>
              <a:rPr lang="pl-PL" dirty="0"/>
              <a:t>Aż </a:t>
            </a:r>
            <a:r>
              <a:rPr lang="pl-PL" b="1" dirty="0"/>
              <a:t>sześć polskich </a:t>
            </a:r>
            <a:r>
              <a:rPr lang="pl-PL" b="1" dirty="0" smtClean="0"/>
              <a:t>miejscowości</a:t>
            </a:r>
            <a:r>
              <a:rPr lang="pl-PL" dirty="0" smtClean="0"/>
              <a:t> </a:t>
            </a:r>
            <a:r>
              <a:rPr lang="pl-PL" dirty="0" smtClean="0"/>
              <a:t>jest </a:t>
            </a:r>
            <a:r>
              <a:rPr lang="pl-PL" dirty="0"/>
              <a:t>wymienianych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pierwszej </a:t>
            </a:r>
            <a:r>
              <a:rPr lang="pl-PL" dirty="0" smtClean="0"/>
              <a:t>dziesiątce miast </a:t>
            </a:r>
            <a:r>
              <a:rPr lang="pl-PL" dirty="0"/>
              <a:t>Unii Europejskiej najbardziej zanieczyszczonych </a:t>
            </a:r>
            <a:r>
              <a:rPr lang="pl-PL" b="1" dirty="0" smtClean="0"/>
              <a:t>pyłem </a:t>
            </a:r>
            <a:r>
              <a:rPr lang="pl-PL" b="1" dirty="0"/>
              <a:t>PM10.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Jest </a:t>
            </a:r>
            <a:r>
              <a:rPr lang="pl-PL" b="1" dirty="0" smtClean="0"/>
              <a:t>to: Kraków</a:t>
            </a:r>
            <a:r>
              <a:rPr lang="pl-PL" b="1" dirty="0"/>
              <a:t>, Nowy Sącz </a:t>
            </a:r>
            <a:r>
              <a:rPr lang="pl-PL" b="1" dirty="0" smtClean="0"/>
              <a:t>oraz </a:t>
            </a:r>
            <a:r>
              <a:rPr lang="pl-PL" b="1" dirty="0"/>
              <a:t>miasta Górnego Śląska: Zabrze, Gliwice, Sosnowiec, </a:t>
            </a:r>
            <a:r>
              <a:rPr lang="pl-PL" b="1" dirty="0" smtClean="0"/>
              <a:t>Katowice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861048"/>
            <a:ext cx="4857750" cy="27432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3795946"/>
            <a:ext cx="5129699" cy="27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45024"/>
          </a:xfrm>
        </p:spPr>
        <p:txBody>
          <a:bodyPr anchor="ctr">
            <a:noAutofit/>
          </a:bodyPr>
          <a:lstStyle/>
          <a:p>
            <a:pPr algn="ctr"/>
            <a:r>
              <a:rPr lang="pl-PL" b="1" u="sng" dirty="0" smtClean="0"/>
              <a:t>Benzo[a]</a:t>
            </a:r>
            <a:r>
              <a:rPr lang="pl-PL" b="1" u="sng" dirty="0" err="1" smtClean="0"/>
              <a:t>piren</a:t>
            </a:r>
            <a:r>
              <a:rPr lang="pl-PL" sz="2800" b="1" u="sng" dirty="0"/>
              <a:t/>
            </a:r>
            <a:br>
              <a:rPr lang="pl-PL" sz="2800" b="1" u="sng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Stężenia wielopierścieniowych </a:t>
            </a:r>
            <a:r>
              <a:rPr lang="pl-PL" sz="2800" dirty="0" smtClean="0"/>
              <a:t>węglowodorów </a:t>
            </a:r>
            <a:r>
              <a:rPr lang="pl-PL" sz="2800" dirty="0"/>
              <a:t>aromatycznych (WWA),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w </a:t>
            </a:r>
            <a:r>
              <a:rPr lang="pl-PL" sz="2800" dirty="0"/>
              <a:t>tym </a:t>
            </a:r>
            <a:r>
              <a:rPr lang="pl-PL" sz="2800" dirty="0"/>
              <a:t>wyjątkowo niebezpiecznego</a:t>
            </a:r>
            <a:r>
              <a:rPr lang="pl-PL" sz="2800" dirty="0"/>
              <a:t>, </a:t>
            </a:r>
            <a:r>
              <a:rPr lang="pl-PL" sz="2800" b="1" dirty="0" smtClean="0"/>
              <a:t>rakotwórczego </a:t>
            </a:r>
            <a:r>
              <a:rPr lang="pl-PL" sz="2800" b="1" dirty="0"/>
              <a:t>i mutagennego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u="sng" dirty="0"/>
              <a:t>benzo[a]</a:t>
            </a:r>
            <a:r>
              <a:rPr lang="pl-PL" sz="2800" b="1" u="sng" dirty="0" err="1"/>
              <a:t>pirenu</a:t>
            </a:r>
            <a:r>
              <a:rPr lang="pl-PL" sz="2800" dirty="0"/>
              <a:t> </a:t>
            </a:r>
            <a:r>
              <a:rPr lang="pl-PL" sz="2800" b="1" u="sng" dirty="0" smtClean="0"/>
              <a:t>przekraczają dopuszczalny </a:t>
            </a:r>
            <a:r>
              <a:rPr lang="pl-PL" sz="2800" b="1" u="sng" dirty="0"/>
              <a:t>poziom</a:t>
            </a:r>
            <a:r>
              <a:rPr lang="pl-PL" sz="2800" dirty="0"/>
              <a:t> </a:t>
            </a:r>
            <a:r>
              <a:rPr lang="pl-PL" sz="2800" dirty="0" smtClean="0"/>
              <a:t>praktycznie </a:t>
            </a:r>
            <a:r>
              <a:rPr lang="pl-PL" sz="2800" dirty="0"/>
              <a:t>na </a:t>
            </a:r>
            <a:r>
              <a:rPr lang="pl-PL" sz="2800" dirty="0"/>
              <a:t>terenie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całego kraju </a:t>
            </a:r>
            <a:r>
              <a:rPr lang="pl-PL" sz="2800" dirty="0"/>
              <a:t>i </a:t>
            </a:r>
            <a:r>
              <a:rPr lang="pl-PL" sz="2800" dirty="0"/>
              <a:t>są wielokrotnie wyższe niż stężenia </a:t>
            </a:r>
            <a:r>
              <a:rPr lang="pl-PL" sz="2800" dirty="0" smtClean="0"/>
              <a:t>tej </a:t>
            </a:r>
            <a:r>
              <a:rPr lang="pl-PL" sz="2800" dirty="0"/>
              <a:t>substancji</a:t>
            </a:r>
            <a:r>
              <a:rPr lang="pl-PL" sz="2800" dirty="0"/>
              <a:t>, z </a:t>
            </a:r>
            <a:r>
              <a:rPr lang="pl-PL" sz="2800" dirty="0"/>
              <a:t>jakimi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mają </a:t>
            </a:r>
            <a:r>
              <a:rPr lang="pl-PL" sz="2800" dirty="0"/>
              <a:t>do czynienia mieszkańcy większości pozostałych państw </a:t>
            </a:r>
            <a:r>
              <a:rPr lang="pl-PL" sz="2800" dirty="0"/>
              <a:t>UE</a:t>
            </a:r>
            <a:br>
              <a:rPr lang="pl-PL" sz="2800" dirty="0"/>
            </a:br>
            <a:r>
              <a:rPr lang="pl-PL" sz="2800" dirty="0"/>
              <a:t>(norma to średnie stężenie roczne </a:t>
            </a:r>
            <a:r>
              <a:rPr lang="pl-PL" sz="2800" dirty="0" smtClean="0"/>
              <a:t>równe </a:t>
            </a:r>
            <a:r>
              <a:rPr lang="pl-PL" sz="2800" dirty="0"/>
              <a:t>1 mg/m3)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638422"/>
            <a:ext cx="5328592" cy="298716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717627"/>
            <a:ext cx="5077724" cy="28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b="1" u="sng" dirty="0"/>
              <a:t>Głównym źródłem </a:t>
            </a:r>
            <a:r>
              <a:rPr lang="pl-PL" b="1" u="sng" dirty="0" smtClean="0"/>
              <a:t/>
            </a:r>
            <a:br>
              <a:rPr lang="pl-PL" b="1" u="sng" dirty="0" smtClean="0"/>
            </a:br>
            <a:r>
              <a:rPr lang="pl-PL" b="1" u="sng" dirty="0" smtClean="0"/>
              <a:t>benzo[a]</a:t>
            </a:r>
            <a:r>
              <a:rPr lang="pl-PL" b="1" u="sng" dirty="0" err="1" smtClean="0"/>
              <a:t>pirenu</a:t>
            </a:r>
            <a:r>
              <a:rPr lang="pl-PL" b="1" u="sng" dirty="0" smtClean="0"/>
              <a:t> są </a:t>
            </a:r>
            <a:r>
              <a:rPr lang="pl-PL" b="1" u="sng" dirty="0"/>
              <a:t>domowe piece </a:t>
            </a:r>
            <a:r>
              <a:rPr lang="pl-PL" b="1" u="sng" dirty="0" smtClean="0"/>
              <a:t/>
            </a:r>
            <a:br>
              <a:rPr lang="pl-PL" b="1" u="sng" dirty="0" smtClean="0"/>
            </a:br>
            <a:r>
              <a:rPr lang="pl-PL" b="1" u="sng" dirty="0" smtClean="0"/>
              <a:t>i kotły i </a:t>
            </a:r>
            <a:r>
              <a:rPr lang="pl-PL" b="1" u="sng" dirty="0"/>
              <a:t>na węgiel i drewno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– </a:t>
            </a:r>
            <a:r>
              <a:rPr lang="pl-PL" sz="2400" dirty="0"/>
              <a:t>związek ten powstaje przy spalaniu </a:t>
            </a:r>
            <a:r>
              <a:rPr lang="pl-PL" sz="2400" dirty="0" smtClean="0"/>
              <a:t>paliw </a:t>
            </a:r>
            <a:r>
              <a:rPr lang="pl-PL" sz="2400" dirty="0"/>
              <a:t>stałych w </a:t>
            </a:r>
            <a:r>
              <a:rPr lang="pl-PL" sz="2400" dirty="0"/>
              <a:t>niskich temperaturach</a:t>
            </a:r>
            <a:r>
              <a:rPr lang="pl-PL" sz="2400" dirty="0"/>
              <a:t>.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 </a:t>
            </a:r>
            <a:r>
              <a:rPr lang="pl-PL" sz="2400" dirty="0"/>
              <a:t>zachodnich miastach nie spotkamy </a:t>
            </a:r>
            <a:r>
              <a:rPr lang="pl-PL" sz="2400" dirty="0" smtClean="0"/>
              <a:t>się </a:t>
            </a:r>
            <a:r>
              <a:rPr lang="pl-PL" sz="2400" dirty="0"/>
              <a:t>z </a:t>
            </a:r>
            <a:r>
              <a:rPr lang="pl-PL" sz="2400" dirty="0"/>
              <a:t>widokiem dymiących </a:t>
            </a:r>
            <a:r>
              <a:rPr lang="pl-PL" sz="2400" dirty="0"/>
              <a:t>na czarno</a:t>
            </a:r>
            <a:r>
              <a:rPr lang="pl-PL" sz="2400" dirty="0"/>
              <a:t>,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szaro</a:t>
            </a:r>
            <a:r>
              <a:rPr lang="pl-PL" sz="2400" dirty="0"/>
              <a:t>, żółto czy brązowo kominów domów </a:t>
            </a:r>
            <a:r>
              <a:rPr lang="pl-PL" sz="2400" dirty="0" smtClean="0"/>
              <a:t>i </a:t>
            </a:r>
            <a:r>
              <a:rPr lang="pl-PL" sz="2400" dirty="0"/>
              <a:t>kamienic, podczas gdy w Polsce</a:t>
            </a:r>
            <a:br>
              <a:rPr lang="pl-PL" sz="2400" dirty="0"/>
            </a:br>
            <a:r>
              <a:rPr lang="pl-PL" sz="2400" dirty="0"/>
              <a:t>jest to powszechny element </a:t>
            </a:r>
            <a:r>
              <a:rPr lang="pl-PL" sz="2400" dirty="0" smtClean="0"/>
              <a:t>jesienno-zimowego </a:t>
            </a:r>
            <a:r>
              <a:rPr lang="pl-PL" sz="2400" dirty="0"/>
              <a:t>krajobrazu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828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b="1" dirty="0"/>
              <a:t>D</a:t>
            </a:r>
            <a:r>
              <a:rPr lang="pl-PL" b="1" dirty="0" smtClean="0"/>
              <a:t>ominującą </a:t>
            </a:r>
            <a:r>
              <a:rPr lang="pl-PL" b="1" dirty="0"/>
              <a:t>przyczyną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zanieczyszczenia </a:t>
            </a:r>
            <a:r>
              <a:rPr lang="pl-PL" b="1" dirty="0"/>
              <a:t>polskiego</a:t>
            </a:r>
            <a:br>
              <a:rPr lang="pl-PL" b="1" dirty="0"/>
            </a:br>
            <a:r>
              <a:rPr lang="pl-PL" b="1" dirty="0"/>
              <a:t>powietrza rakotwórczym </a:t>
            </a:r>
            <a:r>
              <a:rPr lang="pl-PL" b="1" dirty="0" err="1"/>
              <a:t>benzo</a:t>
            </a:r>
            <a:r>
              <a:rPr lang="pl-PL" b="1" dirty="0"/>
              <a:t>[a]</a:t>
            </a:r>
            <a:r>
              <a:rPr lang="pl-PL" b="1" dirty="0" err="1"/>
              <a:t>pirenem</a:t>
            </a:r>
            <a:r>
              <a:rPr lang="pl-PL" b="1" dirty="0"/>
              <a:t>, </a:t>
            </a:r>
            <a:r>
              <a:rPr lang="pl-PL" b="1" dirty="0" smtClean="0"/>
              <a:t>a </a:t>
            </a:r>
            <a:r>
              <a:rPr lang="pl-PL" b="1" dirty="0"/>
              <a:t>także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pyłem (</a:t>
            </a:r>
            <a:r>
              <a:rPr lang="pl-PL" b="1" dirty="0"/>
              <a:t>PM10 oraz PM2,5)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400" b="1" dirty="0"/>
              <a:t>jest </a:t>
            </a:r>
            <a:r>
              <a:rPr lang="pl-PL" sz="5400" b="1" dirty="0"/>
              <a:t>tzw. „niska emisja”</a:t>
            </a:r>
          </a:p>
        </p:txBody>
      </p:sp>
    </p:spTree>
    <p:extLst>
      <p:ext uri="{BB962C8B-B14F-4D97-AF65-F5344CB8AC3E}">
        <p14:creationId xmlns:p14="http://schemas.microsoft.com/office/powerpoint/2010/main" val="200394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 anchor="ctr">
            <a:noAutofit/>
          </a:bodyPr>
          <a:lstStyle/>
          <a:p>
            <a:pPr algn="ctr"/>
            <a:r>
              <a:rPr lang="pl-PL" sz="2800" b="1" dirty="0"/>
              <a:t>Za tzw. „niską emisję” </a:t>
            </a:r>
            <a:r>
              <a:rPr lang="pl-PL" sz="2800" b="1" dirty="0"/>
              <a:t>uznaje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się umownie „</a:t>
            </a:r>
            <a:r>
              <a:rPr lang="pl-PL" sz="2800" b="1" dirty="0"/>
              <a:t>emisję zanieczyszczeń</a:t>
            </a:r>
            <a:br>
              <a:rPr lang="pl-PL" sz="2800" b="1" dirty="0"/>
            </a:br>
            <a:r>
              <a:rPr lang="pl-PL" sz="2800" b="1" dirty="0"/>
              <a:t>wprowadzanych do powietrza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emitorami </a:t>
            </a:r>
            <a:r>
              <a:rPr lang="pl-PL" sz="2800" b="1" dirty="0"/>
              <a:t>(kominami)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o </a:t>
            </a:r>
            <a:r>
              <a:rPr lang="pl-PL" sz="2800" b="1" dirty="0"/>
              <a:t>wysokości </a:t>
            </a:r>
            <a:r>
              <a:rPr lang="pl-PL" sz="2800" b="1" dirty="0"/>
              <a:t>do </a:t>
            </a:r>
            <a:r>
              <a:rPr lang="pl-PL" sz="2800" b="1" dirty="0"/>
              <a:t>40 metrów</a:t>
            </a:r>
            <a:r>
              <a:rPr lang="pl-PL" sz="2800" b="1" dirty="0"/>
              <a:t>.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Tym samym odpowiedzialnymi za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powstawanie </a:t>
            </a:r>
            <a:r>
              <a:rPr lang="pl-PL" sz="2800" dirty="0"/>
              <a:t>niskiej emisji są lokalne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kotłownie opalane </a:t>
            </a:r>
            <a:r>
              <a:rPr lang="pl-PL" sz="2800" dirty="0"/>
              <a:t>paliwami stałymi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i </a:t>
            </a:r>
            <a:r>
              <a:rPr lang="pl-PL" sz="2800" dirty="0"/>
              <a:t>ciężkim olejem opałowym,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oraz </a:t>
            </a:r>
            <a:r>
              <a:rPr lang="pl-PL" sz="2800" dirty="0"/>
              <a:t>indywidualne paleniska</a:t>
            </a:r>
            <a:br>
              <a:rPr lang="pl-PL" sz="2800" dirty="0"/>
            </a:br>
            <a:r>
              <a:rPr lang="pl-PL" sz="2800" dirty="0"/>
              <a:t>domowe opalane paliwami stałymi,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zwłaszcza </a:t>
            </a:r>
            <a:r>
              <a:rPr lang="pl-PL" sz="2800" dirty="0"/>
              <a:t>węglem i </a:t>
            </a:r>
            <a:r>
              <a:rPr lang="pl-PL" sz="2800" dirty="0"/>
              <a:t>biomasą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1957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693E3E-9902-430E-A797-E0A48C5DB2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Panoramiczny</PresentationFormat>
  <Paragraphs>34</Paragraphs>
  <Slides>16</Slides>
  <Notes>16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Dokument</vt:lpstr>
      <vt:lpstr>Projekt „Piotrkowski Alarm Smogowy - Piotr_AS w akcji – edukacja ekologiczna  mieszkańców Piotrkowa Trybunalskiego  i powiatu piotrkowskiego”</vt:lpstr>
      <vt:lpstr>Prezentacja programu PowerPoint</vt:lpstr>
      <vt:lpstr>„Zanieczyszczenie powietrza”   to termin ogólny, warto więc sprecyzować  z jakimi zanieczyszczeniami mamy w Polsce  największy problem</vt:lpstr>
      <vt:lpstr>Pył zawieszony  (ziarna większe – PM10 oraz ziarna mniejsze PM2,5),   benzo[a]piren – substancja rakotwórcza i mutagenna oraz dwutlenek azotu. O ile stężenia pyłu zawieszonego i benzo[a]pirenu przekraczają normy na terenie całego kraju, w dużych miastach  ale też i mniejszych miasteczkach,  z dwutlenkiem azotu problem występuje jedynie w największych miejscowościach, przy ruchliwych arteriach komunikacyjnych  (w 2014 r. były to: Kraków, Wrocław, Katowice oraz Warszawa).   Wynika to z faktu, że dominującym źródłem pyłów i benzo[a]pirenu są domowe piece  i kotły na węgiel i drewno, a dwutlenku azotu – samochody</vt:lpstr>
      <vt:lpstr>Aż sześć polskich miejscowości jest wymienianych  w pierwszej dziesiątce miast Unii Europejskiej najbardziej zanieczyszczonych pyłem PM10.  Jest to: Kraków, Nowy Sącz oraz miasta Górnego Śląska: Zabrze, Gliwice, Sosnowiec, Katowice</vt:lpstr>
      <vt:lpstr>Benzo[a]piren  Stężenia wielopierścieniowych węglowodorów aromatycznych (WWA),  w tym wyjątkowo niebezpiecznego, rakotwórczego i mutagennego  benzo[a]pirenu przekraczają dopuszczalny poziom praktycznie na terenie  całego kraju i są wielokrotnie wyższe niż stężenia tej substancji, z jakimi  mają do czynienia mieszkańcy większości pozostałych państw UE (norma to średnie stężenie roczne równe 1 mg/m3)</vt:lpstr>
      <vt:lpstr>Głównym źródłem  benzo[a]pirenu są domowe piece  i kotły i na węgiel i drewno   – związek ten powstaje przy spalaniu paliw stałych w niskich temperaturach.   W zachodnich miastach nie spotkamy się z widokiem dymiących na czarno,  szaro, żółto czy brązowo kominów domów i kamienic, podczas gdy w Polsce jest to powszechny element jesienno-zimowego krajobrazu</vt:lpstr>
      <vt:lpstr>Dominującą przyczyną  zanieczyszczenia polskiego powietrza rakotwórczym benzo[a]pirenem, a także  pyłem (PM10 oraz PM2,5)  jest tzw. „niska emisja”</vt:lpstr>
      <vt:lpstr>Za tzw. „niską emisję” uznaje  się umownie „emisję zanieczyszczeń wprowadzanych do powietrza  emitorami (kominami)  o wysokości do 40 metrów.  Tym samym odpowiedzialnymi za  powstawanie niskiej emisji są lokalne  kotłownie opalane paliwami stałymi  i ciężkim olejem opałowym,  oraz indywidualne paleniska domowe opalane paliwami stałymi,  zwłaszcza węglem i biomasą</vt:lpstr>
      <vt:lpstr>Niska emisja ma istotny wpływ na jakość  powietrza, gdyż nisko usytuowane źródło  emisji często prowadzi  do powstania wysokich  stężeń zanieczyszczeń w strefie przebywania ludzi</vt:lpstr>
      <vt:lpstr>Społeczeństwo polskie  ma bardzo niską świadomość  problemu zanieczyszczenia  powietrza którym oddycha   – aż osiemdziesiąt procent  Polaków nie jest w stanie  wymienić ani jednej substancji,  która w znaczący sposób  zanieczyszcza powietrze</vt:lpstr>
      <vt:lpstr>Aż 65% Polaków  nie czuje się wystarczająco  poinformowana o aktualnej jakości powietrza w ich miejscowości</vt:lpstr>
      <vt:lpstr>70% osób mieszkających  w Polsce chciałoby mieć  łatwy dostęp do takich informacji.   Mieszkańcy oczekują, że gminy  zaangażują się w rozpowszechnianie informacji o aktualnej jakości powietrza.   Informacje te powinny być dostępne nie tylko w Internecie ale również  w mediach: telewizji, radiu i prasie.</vt:lpstr>
      <vt:lpstr>Wojewódzkie i powiatowe centra zarządzania kryzysowego,  które zobligowane są do powiadamiania o ryzyku przekroczenia lub przekroczeniu  dopuszczalnych stężeń zanieczyszczeń, w większości przypadków nie traktują  zanieczyszczenia powietrza jako poważnego zagrożenia.   Informacje o wysokim zanieczyszczeniu powietrza często nie docierają  tam gdzie powinny, a więc do przedszkoli, szkół, mediów czy szpitali.  Status informacji o zanieczyszczeniu  powietrza w systemie zarządzania kryzysowego wciąż pozostaje niski</vt:lpstr>
      <vt:lpstr>Dziękujemy za uwagę</vt:lpstr>
      <vt:lpstr>Dziękujemy za uwagę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2016-10-19T07:14:36Z</dcterms:created>
  <dcterms:modified xsi:type="dcterms:W3CDTF">2018-05-08T08:50:57Z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